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0" r:id="rId4"/>
    <p:sldMasterId id="2147483661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y="5143500" cx="9144000"/>
  <p:notesSz cx="9144000" cy="6858000"/>
  <p:embeddedFontLst>
    <p:embeddedFont>
      <p:font typeface="Monda"/>
      <p:regular r:id="rId27"/>
      <p:bold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font" Target="fonts/Monda-bold.fntdata"/><Relationship Id="rId27" Type="http://schemas.openxmlformats.org/officeDocument/2006/relationships/font" Target="fonts/Monda-regular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2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496afa1f37_1_3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496afa1f37_1_3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96afa1f37_1_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496afa1f37_1_6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96afa1f37_1_3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496afa1f37_1_3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49975cbe55_0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49975cbe55_0_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496afa1f37_1_5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496afa1f37_1_5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49975cbe55_0_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49975cbe55_0_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496afa1f37_1_2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496afa1f37_1_2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496afa1f37_1_6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496afa1f37_1_6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496afa1f37_1_1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496afa1f37_1_1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496afa1f37_1_9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496afa1f37_1_9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496afa1f37_1_9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496afa1f37_1_9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49975cbe55_0_1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49975cbe55_0_16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49975cbe55_0_2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g49975cbe55_0_2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496afa1f37_1_6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g496afa1f37_1_6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49975cbe55_0_4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49975cbe55_0_4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496afa1f37_1_8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g496afa1f37_1_8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 txBox="1"/>
          <p:nvPr>
            <p:ph type="ctrTitle"/>
          </p:nvPr>
        </p:nvSpPr>
        <p:spPr>
          <a:xfrm>
            <a:off x="684213" y="2950369"/>
            <a:ext cx="7772400" cy="452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"/>
          <p:cNvSpPr txBox="1"/>
          <p:nvPr>
            <p:ph idx="1" type="subTitle"/>
          </p:nvPr>
        </p:nvSpPr>
        <p:spPr>
          <a:xfrm>
            <a:off x="1371600" y="3489723"/>
            <a:ext cx="6400800" cy="739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is" type="vertTitleAndTx">
  <p:cSld name="VERTICAL_TITLE_AND_VERTICAL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"/>
          <p:cNvSpPr txBox="1"/>
          <p:nvPr>
            <p:ph type="title"/>
          </p:nvPr>
        </p:nvSpPr>
        <p:spPr>
          <a:xfrm rot="5400000">
            <a:off x="5709048" y="1385491"/>
            <a:ext cx="4207669" cy="2160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" type="body"/>
          </p:nvPr>
        </p:nvSpPr>
        <p:spPr>
          <a:xfrm rot="5400000">
            <a:off x="1311673" y="-698897"/>
            <a:ext cx="4207669" cy="6329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idx="1" type="body"/>
          </p:nvPr>
        </p:nvSpPr>
        <p:spPr>
          <a:xfrm rot="5400000">
            <a:off x="2870994" y="-1451769"/>
            <a:ext cx="3402012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7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7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8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6" name="Google Shape;66;p8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" name="Google Shape;73;p11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4" name="Google Shape;74;p11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5" name="Google Shape;75;p11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" type="body"/>
          </p:nvPr>
        </p:nvSpPr>
        <p:spPr>
          <a:xfrm>
            <a:off x="250826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9" name="Google Shape;79;p12"/>
          <p:cNvSpPr txBox="1"/>
          <p:nvPr>
            <p:ph idx="2" type="body"/>
          </p:nvPr>
        </p:nvSpPr>
        <p:spPr>
          <a:xfrm>
            <a:off x="4648201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5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 cap="none" strike="noStrik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11" name="Google Shape;11;p1"/>
          <p:cNvGrpSpPr/>
          <p:nvPr/>
        </p:nvGrpSpPr>
        <p:grpSpPr>
          <a:xfrm>
            <a:off x="0" y="0"/>
            <a:ext cx="9150349" cy="215900"/>
            <a:chOff x="0" y="0"/>
            <a:chExt cx="9150349" cy="287337"/>
          </a:xfrm>
        </p:grpSpPr>
        <p:sp>
          <p:nvSpPr>
            <p:cNvPr id="12" name="Google Shape;12;p1"/>
            <p:cNvSpPr txBox="1"/>
            <p:nvPr/>
          </p:nvSpPr>
          <p:spPr>
            <a:xfrm>
              <a:off x="0" y="0"/>
              <a:ext cx="1536700" cy="287337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 txBox="1"/>
            <p:nvPr/>
          </p:nvSpPr>
          <p:spPr>
            <a:xfrm>
              <a:off x="1531937" y="0"/>
              <a:ext cx="1528762" cy="287337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14" name="Google Shape;14;p1"/>
            <p:cNvSpPr txBox="1"/>
            <p:nvPr/>
          </p:nvSpPr>
          <p:spPr>
            <a:xfrm>
              <a:off x="3059112" y="0"/>
              <a:ext cx="1528762" cy="287337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 txBox="1"/>
            <p:nvPr/>
          </p:nvSpPr>
          <p:spPr>
            <a:xfrm>
              <a:off x="4587875" y="0"/>
              <a:ext cx="1522412" cy="287337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 txBox="1"/>
            <p:nvPr/>
          </p:nvSpPr>
          <p:spPr>
            <a:xfrm>
              <a:off x="6099175" y="0"/>
              <a:ext cx="1528762" cy="287337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 txBox="1"/>
            <p:nvPr/>
          </p:nvSpPr>
          <p:spPr>
            <a:xfrm>
              <a:off x="7621587" y="0"/>
              <a:ext cx="1528762" cy="287337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18;p1"/>
          <p:cNvGrpSpPr/>
          <p:nvPr/>
        </p:nvGrpSpPr>
        <p:grpSpPr>
          <a:xfrm>
            <a:off x="-6350" y="5056187"/>
            <a:ext cx="9150349" cy="87312"/>
            <a:chOff x="0" y="0"/>
            <a:chExt cx="9150349" cy="287337"/>
          </a:xfrm>
        </p:grpSpPr>
        <p:sp>
          <p:nvSpPr>
            <p:cNvPr id="19" name="Google Shape;19;p1"/>
            <p:cNvSpPr txBox="1"/>
            <p:nvPr/>
          </p:nvSpPr>
          <p:spPr>
            <a:xfrm>
              <a:off x="0" y="0"/>
              <a:ext cx="1536700" cy="287337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"/>
            <p:cNvSpPr txBox="1"/>
            <p:nvPr/>
          </p:nvSpPr>
          <p:spPr>
            <a:xfrm>
              <a:off x="1531937" y="0"/>
              <a:ext cx="1528762" cy="287337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21" name="Google Shape;21;p1"/>
            <p:cNvSpPr txBox="1"/>
            <p:nvPr/>
          </p:nvSpPr>
          <p:spPr>
            <a:xfrm>
              <a:off x="3059112" y="0"/>
              <a:ext cx="1528762" cy="287337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 txBox="1"/>
            <p:nvPr/>
          </p:nvSpPr>
          <p:spPr>
            <a:xfrm>
              <a:off x="4587875" y="0"/>
              <a:ext cx="1522412" cy="287337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 txBox="1"/>
            <p:nvPr/>
          </p:nvSpPr>
          <p:spPr>
            <a:xfrm>
              <a:off x="6099175" y="0"/>
              <a:ext cx="1528762" cy="287337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 txBox="1"/>
            <p:nvPr/>
          </p:nvSpPr>
          <p:spPr>
            <a:xfrm>
              <a:off x="7621587" y="0"/>
              <a:ext cx="1528762" cy="287337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vertical-A4.emf" id="25" name="Google Shape;25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624137" y="484187"/>
            <a:ext cx="3819525" cy="24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1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3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3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35" name="Google Shape;35;p3"/>
          <p:cNvGrpSpPr/>
          <p:nvPr/>
        </p:nvGrpSpPr>
        <p:grpSpPr>
          <a:xfrm>
            <a:off x="0" y="0"/>
            <a:ext cx="9150349" cy="215900"/>
            <a:chOff x="0" y="0"/>
            <a:chExt cx="9150349" cy="287337"/>
          </a:xfrm>
        </p:grpSpPr>
        <p:sp>
          <p:nvSpPr>
            <p:cNvPr id="36" name="Google Shape;36;p3"/>
            <p:cNvSpPr txBox="1"/>
            <p:nvPr/>
          </p:nvSpPr>
          <p:spPr>
            <a:xfrm>
              <a:off x="0" y="0"/>
              <a:ext cx="1536700" cy="287337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3"/>
            <p:cNvSpPr txBox="1"/>
            <p:nvPr/>
          </p:nvSpPr>
          <p:spPr>
            <a:xfrm>
              <a:off x="1531937" y="0"/>
              <a:ext cx="1528762" cy="287337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38" name="Google Shape;38;p3"/>
            <p:cNvSpPr txBox="1"/>
            <p:nvPr/>
          </p:nvSpPr>
          <p:spPr>
            <a:xfrm>
              <a:off x="3059112" y="0"/>
              <a:ext cx="1528762" cy="287337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3"/>
            <p:cNvSpPr txBox="1"/>
            <p:nvPr/>
          </p:nvSpPr>
          <p:spPr>
            <a:xfrm>
              <a:off x="4587875" y="0"/>
              <a:ext cx="1522412" cy="287337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3"/>
            <p:cNvSpPr txBox="1"/>
            <p:nvPr/>
          </p:nvSpPr>
          <p:spPr>
            <a:xfrm>
              <a:off x="6099175" y="0"/>
              <a:ext cx="1528762" cy="287337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3"/>
            <p:cNvSpPr txBox="1"/>
            <p:nvPr/>
          </p:nvSpPr>
          <p:spPr>
            <a:xfrm>
              <a:off x="7621587" y="0"/>
              <a:ext cx="1528762" cy="287337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" name="Google Shape;42;p3"/>
          <p:cNvGrpSpPr/>
          <p:nvPr/>
        </p:nvGrpSpPr>
        <p:grpSpPr>
          <a:xfrm>
            <a:off x="-6350" y="5056187"/>
            <a:ext cx="9150349" cy="87312"/>
            <a:chOff x="0" y="0"/>
            <a:chExt cx="9150349" cy="287337"/>
          </a:xfrm>
        </p:grpSpPr>
        <p:sp>
          <p:nvSpPr>
            <p:cNvPr id="43" name="Google Shape;43;p3"/>
            <p:cNvSpPr txBox="1"/>
            <p:nvPr/>
          </p:nvSpPr>
          <p:spPr>
            <a:xfrm>
              <a:off x="0" y="0"/>
              <a:ext cx="1536700" cy="287337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3"/>
            <p:cNvSpPr txBox="1"/>
            <p:nvPr/>
          </p:nvSpPr>
          <p:spPr>
            <a:xfrm>
              <a:off x="1531937" y="0"/>
              <a:ext cx="1528762" cy="287337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45" name="Google Shape;45;p3"/>
            <p:cNvSpPr txBox="1"/>
            <p:nvPr/>
          </p:nvSpPr>
          <p:spPr>
            <a:xfrm>
              <a:off x="3059112" y="0"/>
              <a:ext cx="1528762" cy="287337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3"/>
            <p:cNvSpPr txBox="1"/>
            <p:nvPr/>
          </p:nvSpPr>
          <p:spPr>
            <a:xfrm>
              <a:off x="4587875" y="0"/>
              <a:ext cx="1522412" cy="287337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3"/>
            <p:cNvSpPr txBox="1"/>
            <p:nvPr/>
          </p:nvSpPr>
          <p:spPr>
            <a:xfrm>
              <a:off x="6099175" y="0"/>
              <a:ext cx="1528762" cy="287337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3"/>
            <p:cNvSpPr txBox="1"/>
            <p:nvPr/>
          </p:nvSpPr>
          <p:spPr>
            <a:xfrm>
              <a:off x="7621587" y="0"/>
              <a:ext cx="1528762" cy="287337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horizontal-A4.emf" id="49" name="Google Shape;49;p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492875" y="287337"/>
            <a:ext cx="2476500" cy="8445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14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4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/>
          <p:nvPr>
            <p:ph type="ctrTitle"/>
          </p:nvPr>
        </p:nvSpPr>
        <p:spPr>
          <a:xfrm>
            <a:off x="611200" y="3140725"/>
            <a:ext cx="78471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/>
              <a:t>Web Components com Vanilla.js</a:t>
            </a:r>
            <a:endParaRPr/>
          </a:p>
        </p:txBody>
      </p:sp>
      <p:sp>
        <p:nvSpPr>
          <p:cNvPr id="96" name="Google Shape;96;p16"/>
          <p:cNvSpPr txBox="1"/>
          <p:nvPr>
            <p:ph idx="1" type="subTitle"/>
          </p:nvPr>
        </p:nvSpPr>
        <p:spPr>
          <a:xfrm>
            <a:off x="610400" y="3736025"/>
            <a:ext cx="78486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/>
              <a:t>Alefe Souza</a:t>
            </a:r>
            <a:endParaRPr/>
          </a:p>
        </p:txBody>
      </p:sp>
      <p:sp>
        <p:nvSpPr>
          <p:cNvPr id="97" name="Google Shape;97;p16"/>
          <p:cNvSpPr txBox="1"/>
          <p:nvPr/>
        </p:nvSpPr>
        <p:spPr>
          <a:xfrm>
            <a:off x="610400" y="4010662"/>
            <a:ext cx="78486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Full Stack Developer, Instrutor de Desenvolvimento de Software, apaixonado por JavaScript desde os 13 anos.</a:t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6"/>
          <p:cNvSpPr txBox="1"/>
          <p:nvPr>
            <p:ph type="ctrTitle"/>
          </p:nvPr>
        </p:nvSpPr>
        <p:spPr>
          <a:xfrm>
            <a:off x="648450" y="2656550"/>
            <a:ext cx="78471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Trilha </a:t>
            </a:r>
            <a:r>
              <a:rPr b="1" lang="en-US" sz="1800"/>
              <a:t>JavaScript</a:t>
            </a:r>
            <a:endParaRPr sz="1800"/>
          </a:p>
        </p:txBody>
      </p:sp>
      <p:sp>
        <p:nvSpPr>
          <p:cNvPr id="99" name="Google Shape;99;p16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  <a:endParaRPr/>
          </a:p>
        </p:txBody>
      </p:sp>
      <p:sp>
        <p:nvSpPr>
          <p:cNvPr id="105" name="Google Shape;105;p17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O que é Vanilla.js?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O conceito de componente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Vantagens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Live Code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Compiladores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Suporte</a:t>
            </a:r>
            <a:endParaRPr/>
          </a:p>
        </p:txBody>
      </p:sp>
      <p:sp>
        <p:nvSpPr>
          <p:cNvPr id="106" name="Google Shape;106;p17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Vanilla.js</a:t>
            </a:r>
            <a:endParaRPr/>
          </a:p>
        </p:txBody>
      </p:sp>
      <p:sp>
        <p:nvSpPr>
          <p:cNvPr id="112" name="Google Shape;112;p18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Com tantas bibliotecas e frameworks JavaScript sendo lançadas a cada dia, acabamos não acostumados a utilizar o JavaScript em sua forma mais pura, Vanilla.js nada mais é do que programar em JavaScript sem bibliotecas ou frameworks.</a:t>
            </a:r>
            <a:endParaRPr b="0" i="1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8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Componentes</a:t>
            </a:r>
            <a:endParaRPr/>
          </a:p>
        </p:txBody>
      </p:sp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Componentes te ajudam a ter um código mais organizado e reutilizável, também são uma das </a:t>
            </a:r>
            <a:r>
              <a:rPr lang="en-US"/>
              <a:t>principais</a:t>
            </a:r>
            <a:r>
              <a:rPr lang="en-US"/>
              <a:t> funcionalidades de frameworks modernos.</a:t>
            </a:r>
            <a:endParaRPr b="0" i="1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1613" y="2955900"/>
            <a:ext cx="1614500" cy="16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0074" y="3052012"/>
            <a:ext cx="1422300" cy="14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/>
          <p:cNvPicPr preferRelativeResize="0"/>
          <p:nvPr/>
        </p:nvPicPr>
        <p:blipFill rotWithShape="1">
          <a:blip r:embed="rId5">
            <a:alphaModFix/>
          </a:blip>
          <a:srcRect b="7054" l="18550" r="19198" t="9854"/>
          <a:stretch/>
        </p:blipFill>
        <p:spPr>
          <a:xfrm>
            <a:off x="3956962" y="3092388"/>
            <a:ext cx="1422300" cy="1341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9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Web Components	</a:t>
            </a:r>
            <a:endParaRPr/>
          </a:p>
        </p:txBody>
      </p:sp>
      <p:sp>
        <p:nvSpPr>
          <p:cNvPr id="129" name="Google Shape;129;p20"/>
          <p:cNvSpPr txBox="1"/>
          <p:nvPr>
            <p:ph idx="1" type="body"/>
          </p:nvPr>
        </p:nvSpPr>
        <p:spPr>
          <a:xfrm>
            <a:off x="250825" y="1168400"/>
            <a:ext cx="56895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É uma especificação oficial do W3C que é composta pela união das APIs de Custom Elements, ShadowDOM, HTML Templates e Imports.</a:t>
            </a:r>
            <a:endParaRPr/>
          </a:p>
        </p:txBody>
      </p:sp>
      <p:pic>
        <p:nvPicPr>
          <p:cNvPr id="130" name="Google Shape;13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4525" y="1959825"/>
            <a:ext cx="2533664" cy="197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0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Custom Elements</a:t>
            </a:r>
            <a:endParaRPr/>
          </a:p>
        </p:txBody>
      </p:sp>
      <p:sp>
        <p:nvSpPr>
          <p:cNvPr id="137" name="Google Shape;137;p21"/>
          <p:cNvSpPr txBox="1"/>
          <p:nvPr>
            <p:ph idx="1" type="body"/>
          </p:nvPr>
        </p:nvSpPr>
        <p:spPr>
          <a:xfrm>
            <a:off x="250825" y="1168400"/>
            <a:ext cx="56895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V</a:t>
            </a:r>
            <a:r>
              <a:rPr lang="en-US"/>
              <a:t>ocê consegue ter todo o HTML, CSS e funcionalidade em apenas uma tag HTML customizada utilizando a API de Custom Elements.</a:t>
            </a:r>
            <a:endParaRPr i="1" sz="1800"/>
          </a:p>
          <a:p>
            <a:pPr indent="0" lvl="0" marL="1143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38" name="Google Shape;13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4525" y="1959825"/>
            <a:ext cx="2533664" cy="197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1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Life Cycle Events</a:t>
            </a:r>
            <a:endParaRPr/>
          </a:p>
        </p:txBody>
      </p:sp>
      <p:sp>
        <p:nvSpPr>
          <p:cNvPr id="145" name="Google Shape;145;p22"/>
          <p:cNvSpPr txBox="1"/>
          <p:nvPr>
            <p:ph idx="1" type="body"/>
          </p:nvPr>
        </p:nvSpPr>
        <p:spPr>
          <a:xfrm>
            <a:off x="403225" y="13208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Custom Elements também possuem métodos de life cycle quase iguais aos dos frameworks: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2000">
                <a:solidFill>
                  <a:srgbClr val="333333"/>
                </a:solidFill>
              </a:rPr>
              <a:t>connectedCallback - </a:t>
            </a:r>
            <a:r>
              <a:rPr lang="en-US" sz="2000">
                <a:solidFill>
                  <a:srgbClr val="333333"/>
                </a:solidFill>
              </a:rPr>
              <a:t>Executado quando o componente é inicializado.</a:t>
            </a:r>
            <a:endParaRPr sz="2000">
              <a:solidFill>
                <a:srgbClr val="33333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000">
              <a:solidFill>
                <a:srgbClr val="33333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2000">
                <a:solidFill>
                  <a:srgbClr val="333333"/>
                </a:solidFill>
              </a:rPr>
              <a:t>disconnectedCallback - </a:t>
            </a:r>
            <a:r>
              <a:rPr lang="en-US" sz="2000">
                <a:solidFill>
                  <a:srgbClr val="333333"/>
                </a:solidFill>
              </a:rPr>
              <a:t>Executado quando o componente é removido.</a:t>
            </a:r>
            <a:endParaRPr sz="2000">
              <a:solidFill>
                <a:srgbClr val="33333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000">
              <a:solidFill>
                <a:srgbClr val="33333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2000">
                <a:solidFill>
                  <a:srgbClr val="333333"/>
                </a:solidFill>
              </a:rPr>
              <a:t>attributeChangedCallback - </a:t>
            </a:r>
            <a:r>
              <a:rPr lang="en-US" sz="2000">
                <a:solidFill>
                  <a:srgbClr val="333333"/>
                </a:solidFill>
              </a:rPr>
              <a:t>Executado quando um atributo é alterado.</a:t>
            </a:r>
            <a:endParaRPr sz="2000">
              <a:solidFill>
                <a:srgbClr val="333333"/>
              </a:solidFill>
            </a:endParaRPr>
          </a:p>
        </p:txBody>
      </p:sp>
      <p:sp>
        <p:nvSpPr>
          <p:cNvPr id="146" name="Google Shape;146;p22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ShadowDOM</a:t>
            </a:r>
            <a:endParaRPr/>
          </a:p>
        </p:txBody>
      </p:sp>
      <p:sp>
        <p:nvSpPr>
          <p:cNvPr id="152" name="Google Shape;152;p23"/>
          <p:cNvSpPr txBox="1"/>
          <p:nvPr>
            <p:ph idx="1" type="body"/>
          </p:nvPr>
        </p:nvSpPr>
        <p:spPr>
          <a:xfrm>
            <a:off x="403225" y="13208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ShadowDOM é uma forma de ter uma conjunto de HTML, CSS e JS separado do DOM principal.</a:t>
            </a:r>
            <a:endParaRPr sz="2000">
              <a:solidFill>
                <a:srgbClr val="333333"/>
              </a:solidFill>
            </a:endParaRPr>
          </a:p>
        </p:txBody>
      </p:sp>
      <p:sp>
        <p:nvSpPr>
          <p:cNvPr id="153" name="Google Shape;153;p23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Vantagens</a:t>
            </a:r>
            <a:endParaRPr/>
          </a:p>
        </p:txBody>
      </p:sp>
      <p:sp>
        <p:nvSpPr>
          <p:cNvPr id="159" name="Google Shape;159;p24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A principal vantagem de utilizar Web Components é poder escrever seus componentes independente de framework, pois são uma função nativa do navegador.</a:t>
            </a:r>
            <a:endParaRPr/>
          </a:p>
          <a:p>
            <a:pPr indent="0" lvl="0" marL="1143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0" lvl="0" marL="1143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Se seu projeto é apenas para navegadores modernos, você também não precisa se preocupar com sistemas de build.</a:t>
            </a:r>
            <a:endParaRPr b="0" i="1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4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3600"/>
              <a:t>Live code!</a:t>
            </a:r>
            <a:endParaRPr b="1" sz="3600"/>
          </a:p>
          <a:p>
            <a:pPr indent="0" lvl="0" marL="11430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3600"/>
          </a:p>
          <a:p>
            <a:pPr indent="0" lvl="0" marL="11430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3600"/>
              <a:t>https://bit.ly/vanilla-wc</a:t>
            </a:r>
            <a:endParaRPr sz="3600"/>
          </a:p>
        </p:txBody>
      </p:sp>
      <p:sp>
        <p:nvSpPr>
          <p:cNvPr id="166" name="Google Shape;166;p25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Compiladores</a:t>
            </a:r>
            <a:endParaRPr/>
          </a:p>
        </p:txBody>
      </p:sp>
      <p:sp>
        <p:nvSpPr>
          <p:cNvPr id="172" name="Google Shape;172;p26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O Vanilla.js é muitas vezes substituído por bibliotecas e framework por ser complicado para alguns e </a:t>
            </a:r>
            <a:r>
              <a:rPr lang="en-US"/>
              <a:t>às</a:t>
            </a:r>
            <a:r>
              <a:rPr lang="en-US"/>
              <a:t> vezes até verboso.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Por isso existem ferramentas que geram Web Components para qualquer framework sem você precisar se preocupar em dominar essa sintaxe, alguma delas são:</a:t>
            </a:r>
            <a:endParaRPr/>
          </a:p>
        </p:txBody>
      </p:sp>
      <p:sp>
        <p:nvSpPr>
          <p:cNvPr id="173" name="Google Shape;173;p26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Stencil</a:t>
            </a:r>
            <a:endParaRPr/>
          </a:p>
        </p:txBody>
      </p:sp>
      <p:sp>
        <p:nvSpPr>
          <p:cNvPr id="179" name="Google Shape;179;p27"/>
          <p:cNvSpPr txBox="1"/>
          <p:nvPr>
            <p:ph idx="1" type="body"/>
          </p:nvPr>
        </p:nvSpPr>
        <p:spPr>
          <a:xfrm>
            <a:off x="2365375" y="1168400"/>
            <a:ext cx="65277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Ferramenta desenvolvida pelo time do Ionic para facilitar a escrita de custom elements.</a:t>
            </a:r>
            <a:endParaRPr/>
          </a:p>
          <a:p>
            <a:pPr indent="0" lvl="0" marL="1143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0" lvl="0" marL="1143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Utiliza uma mistura de TypeScript do Angular com JSX do React.</a:t>
            </a:r>
            <a:endParaRPr/>
          </a:p>
        </p:txBody>
      </p:sp>
      <p:sp>
        <p:nvSpPr>
          <p:cNvPr id="180" name="Google Shape;180;p27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  <p:pic>
        <p:nvPicPr>
          <p:cNvPr id="181" name="Google Shape;18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400" y="1962150"/>
            <a:ext cx="121920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7"/>
          <p:cNvSpPr txBox="1"/>
          <p:nvPr/>
        </p:nvSpPr>
        <p:spPr>
          <a:xfrm>
            <a:off x="-38300" y="3317900"/>
            <a:ext cx="26166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/>
              <a:t>https://stenciljs.com/</a:t>
            </a:r>
            <a:endParaRPr b="1"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Stencil</a:t>
            </a:r>
            <a:endParaRPr/>
          </a:p>
        </p:txBody>
      </p:sp>
      <p:sp>
        <p:nvSpPr>
          <p:cNvPr id="188" name="Google Shape;188;p28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  <p:pic>
        <p:nvPicPr>
          <p:cNvPr id="189" name="Google Shape;189;p28"/>
          <p:cNvPicPr preferRelativeResize="0"/>
          <p:nvPr/>
        </p:nvPicPr>
        <p:blipFill rotWithShape="1">
          <a:blip r:embed="rId3">
            <a:alphaModFix/>
          </a:blip>
          <a:srcRect b="5647" l="5899" r="6434" t="4706"/>
          <a:stretch/>
        </p:blipFill>
        <p:spPr>
          <a:xfrm>
            <a:off x="2614500" y="0"/>
            <a:ext cx="391498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400" y="1962150"/>
            <a:ext cx="1219200" cy="121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9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Angular Elements</a:t>
            </a:r>
            <a:endParaRPr/>
          </a:p>
        </p:txBody>
      </p:sp>
      <p:sp>
        <p:nvSpPr>
          <p:cNvPr id="196" name="Google Shape;196;p29"/>
          <p:cNvSpPr txBox="1"/>
          <p:nvPr>
            <p:ph idx="1" type="body"/>
          </p:nvPr>
        </p:nvSpPr>
        <p:spPr>
          <a:xfrm>
            <a:off x="2365375" y="1168400"/>
            <a:ext cx="65277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Angular Elements é um pacote oficial da equipe do Angular que permite empacotar componentes do mesmo em Web Components, dessa forma você pode escrever componentes para qualquer framework utilizando seus conhecimentos em Angular.</a:t>
            </a:r>
            <a:endParaRPr/>
          </a:p>
        </p:txBody>
      </p:sp>
      <p:sp>
        <p:nvSpPr>
          <p:cNvPr id="197" name="Google Shape;197;p29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  <p:pic>
        <p:nvPicPr>
          <p:cNvPr id="198" name="Google Shape;19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763" y="1764500"/>
            <a:ext cx="1614500" cy="16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9"/>
          <p:cNvSpPr txBox="1"/>
          <p:nvPr/>
        </p:nvSpPr>
        <p:spPr>
          <a:xfrm>
            <a:off x="215125" y="3379000"/>
            <a:ext cx="21858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/>
              <a:t>https://angular.io/guide/elements</a:t>
            </a:r>
            <a:endParaRPr b="1"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74" y="1860612"/>
            <a:ext cx="1422300" cy="142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0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Vue CLI 3</a:t>
            </a:r>
            <a:endParaRPr/>
          </a:p>
        </p:txBody>
      </p:sp>
      <p:sp>
        <p:nvSpPr>
          <p:cNvPr id="206" name="Google Shape;206;p30"/>
          <p:cNvSpPr txBox="1"/>
          <p:nvPr>
            <p:ph idx="1" type="body"/>
          </p:nvPr>
        </p:nvSpPr>
        <p:spPr>
          <a:xfrm>
            <a:off x="2365375" y="1168400"/>
            <a:ext cx="65277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O Vue CLI 3 permite a você “buildar” componentes .vue como Web Components, assim você também pode escrever componentes para qualquer framework utilizando a sintaxe do Vue.js.</a:t>
            </a:r>
            <a:endParaRPr/>
          </a:p>
        </p:txBody>
      </p:sp>
      <p:sp>
        <p:nvSpPr>
          <p:cNvPr id="207" name="Google Shape;207;p30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  <p:sp>
        <p:nvSpPr>
          <p:cNvPr id="208" name="Google Shape;208;p30"/>
          <p:cNvSpPr txBox="1"/>
          <p:nvPr/>
        </p:nvSpPr>
        <p:spPr>
          <a:xfrm>
            <a:off x="152425" y="3366175"/>
            <a:ext cx="23112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/>
              <a:t>https://cli.vuejs.org</a:t>
            </a:r>
            <a:endParaRPr b="1"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1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Suporte</a:t>
            </a:r>
            <a:endParaRPr/>
          </a:p>
        </p:txBody>
      </p:sp>
      <p:sp>
        <p:nvSpPr>
          <p:cNvPr id="214" name="Google Shape;214;p31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  <p:pic>
        <p:nvPicPr>
          <p:cNvPr id="215" name="Google Shape;21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55175"/>
            <a:ext cx="9143999" cy="3454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webcomponents.org</a:t>
            </a:r>
            <a:endParaRPr/>
          </a:p>
        </p:txBody>
      </p:sp>
      <p:sp>
        <p:nvSpPr>
          <p:cNvPr id="221" name="Google Shape;221;p32"/>
          <p:cNvSpPr txBox="1"/>
          <p:nvPr>
            <p:ph idx="1" type="body"/>
          </p:nvPr>
        </p:nvSpPr>
        <p:spPr>
          <a:xfrm>
            <a:off x="250825" y="1168400"/>
            <a:ext cx="56895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Esse site funciona como um “armazém” de Web Components, no qual você pode encontrar e até publicar os seus.</a:t>
            </a:r>
            <a:endParaRPr/>
          </a:p>
        </p:txBody>
      </p:sp>
      <p:sp>
        <p:nvSpPr>
          <p:cNvPr id="222" name="Google Shape;222;p32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  <p:pic>
        <p:nvPicPr>
          <p:cNvPr id="223" name="Google Shape;22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3525" y="2011700"/>
            <a:ext cx="1875675" cy="187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3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3600"/>
              <a:t>Obrigado!</a:t>
            </a:r>
            <a:endParaRPr b="1" sz="3600"/>
          </a:p>
          <a:p>
            <a:pPr indent="0" lvl="0" marL="11430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3600"/>
          </a:p>
          <a:p>
            <a:pPr indent="0" lvl="0" marL="11430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3600"/>
              <a:t>@alefesouza</a:t>
            </a:r>
            <a:endParaRPr sz="3600"/>
          </a:p>
          <a:p>
            <a:pPr indent="0" lvl="0" marL="11430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3600"/>
          </a:p>
          <a:p>
            <a:pPr indent="0" lvl="0" marL="11430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3600"/>
              <a:t>https://alefesouza.com</a:t>
            </a:r>
            <a:endParaRPr sz="3600"/>
          </a:p>
        </p:txBody>
      </p:sp>
      <p:sp>
        <p:nvSpPr>
          <p:cNvPr id="229" name="Google Shape;229;p33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TDC2017\Logos\TDC2017\logo-tdc-vertical-A4.emf" id="234" name="Google Shape;23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6125" y="915987"/>
            <a:ext cx="4427537" cy="2808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7_Personalizar design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